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ba1b3d84e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1ba1b3d84e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ba1b3d84e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ba1b3d84e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ba1b3d84e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1ba1b3d84e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ba1b3d84e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ba1b3d84e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ba1b3d84e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ba1b3d84e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ba1b3d84e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ba1b3d84e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ba1b3d84e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ba1b3d84e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ba1b3d84e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ba1b3d84e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602278" y="1071908"/>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3500"/>
              <a:t>Network-Based Approaches in Drug Discovery and Repurposing</a:t>
            </a:r>
            <a:endParaRPr sz="3500"/>
          </a:p>
        </p:txBody>
      </p:sp>
      <p:sp>
        <p:nvSpPr>
          <p:cNvPr id="129" name="Google Shape;129;p13"/>
          <p:cNvSpPr txBox="1"/>
          <p:nvPr>
            <p:ph idx="1" type="subTitle"/>
          </p:nvPr>
        </p:nvSpPr>
        <p:spPr>
          <a:xfrm>
            <a:off x="548275" y="25717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From Single-Layer Graphs to Multi-Layered Insights</a:t>
            </a:r>
            <a:endParaRPr/>
          </a:p>
        </p:txBody>
      </p:sp>
      <p:sp>
        <p:nvSpPr>
          <p:cNvPr id="130" name="Google Shape;130;p13"/>
          <p:cNvSpPr txBox="1"/>
          <p:nvPr/>
        </p:nvSpPr>
        <p:spPr>
          <a:xfrm>
            <a:off x="245400" y="3499375"/>
            <a:ext cx="33030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As. univ. drd. ing. Bozdog Alexandru</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Big Data </a:t>
            </a:r>
            <a:r>
              <a:rPr lang="en" sz="1300">
                <a:solidFill>
                  <a:schemeClr val="dk2"/>
                </a:solidFill>
                <a:latin typeface="Calibri"/>
                <a:ea typeface="Calibri"/>
                <a:cs typeface="Calibri"/>
                <a:sym typeface="Calibri"/>
              </a:rPr>
              <a:t>în</a:t>
            </a:r>
            <a:r>
              <a:rPr lang="en" sz="1300">
                <a:solidFill>
                  <a:schemeClr val="dk2"/>
                </a:solidFill>
                <a:latin typeface="Calibri"/>
                <a:ea typeface="Calibri"/>
                <a:cs typeface="Calibri"/>
                <a:sym typeface="Calibri"/>
              </a:rPr>
              <a:t> Health and Bioinformatics Lab 8</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131" name="Google Shape;131;p13"/>
          <p:cNvPicPr preferRelativeResize="0"/>
          <p:nvPr/>
        </p:nvPicPr>
        <p:blipFill>
          <a:blip r:embed="rId3">
            <a:alphaModFix/>
          </a:blip>
          <a:stretch>
            <a:fillRect/>
          </a:stretch>
        </p:blipFill>
        <p:spPr>
          <a:xfrm>
            <a:off x="6345925" y="770688"/>
            <a:ext cx="1867175" cy="4124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Networks </a:t>
            </a:r>
            <a:r>
              <a:rPr lang="en"/>
              <a:t>in</a:t>
            </a:r>
            <a:r>
              <a:rPr lang="en"/>
              <a:t> Bioinformatics</a:t>
            </a:r>
            <a:endParaRPr/>
          </a:p>
        </p:txBody>
      </p:sp>
      <p:sp>
        <p:nvSpPr>
          <p:cNvPr id="137" name="Google Shape;137;p14"/>
          <p:cNvSpPr txBox="1"/>
          <p:nvPr>
            <p:ph idx="1" type="body"/>
          </p:nvPr>
        </p:nvSpPr>
        <p:spPr>
          <a:xfrm>
            <a:off x="819150" y="1688325"/>
            <a:ext cx="4805400" cy="2750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What are Networks?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Group of components that model relationships and interactions (within biological systems).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Common applications: drug-target interactions, disease-gene associations, protein-protein interactions.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Why Networks Matter in Drug Discovery</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Holistic view of biological complexity.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Enable discovery of hidden links between drugs, diseases, and targets.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Key Goal</a:t>
            </a:r>
            <a:r>
              <a:rPr lang="en" sz="1100">
                <a:solidFill>
                  <a:srgbClr val="000000"/>
                </a:solidFill>
                <a:latin typeface="Arial"/>
                <a:ea typeface="Arial"/>
                <a:cs typeface="Arial"/>
                <a:sym typeface="Arial"/>
              </a:rPr>
              <a:t>: Uncover actionable insights for drug repurposing.</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138" name="Google Shape;138;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14"/>
          <p:cNvPicPr preferRelativeResize="0"/>
          <p:nvPr/>
        </p:nvPicPr>
        <p:blipFill>
          <a:blip r:embed="rId3">
            <a:alphaModFix/>
          </a:blip>
          <a:stretch>
            <a:fillRect/>
          </a:stretch>
        </p:blipFill>
        <p:spPr>
          <a:xfrm>
            <a:off x="5561000" y="1398025"/>
            <a:ext cx="3214650" cy="2149797"/>
          </a:xfrm>
          <a:prstGeom prst="rect">
            <a:avLst/>
          </a:prstGeom>
          <a:noFill/>
          <a:ln>
            <a:noFill/>
          </a:ln>
        </p:spPr>
      </p:pic>
      <p:sp>
        <p:nvSpPr>
          <p:cNvPr id="140" name="Google Shape;140;p14"/>
          <p:cNvSpPr txBox="1"/>
          <p:nvPr/>
        </p:nvSpPr>
        <p:spPr>
          <a:xfrm>
            <a:off x="5624550" y="3592600"/>
            <a:ext cx="312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50">
                <a:solidFill>
                  <a:srgbClr val="262626"/>
                </a:solidFill>
                <a:highlight>
                  <a:srgbClr val="FFFFFF"/>
                </a:highlight>
                <a:latin typeface="Roboto"/>
                <a:ea typeface="Roboto"/>
                <a:cs typeface="Roboto"/>
                <a:sym typeface="Roboto"/>
              </a:rPr>
              <a:t>Diagram of drug–gene network. The blue nodes indicate drugs, and the red nodes indicate genes. The solid lines represent drug–gene interactions, with the blue lines indicating a similarity between two drugs, and the red lines indicating a similarity between two genes. The black line means that the nodes are selected as candidate labels of drug “D020849,” and the dotted line indicates that the node on the end side of the line is a sampled label.</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Key Components of Networks</a:t>
            </a:r>
            <a:endParaRPr/>
          </a:p>
        </p:txBody>
      </p:sp>
      <p:sp>
        <p:nvSpPr>
          <p:cNvPr id="146" name="Google Shape;146;p15"/>
          <p:cNvSpPr txBox="1"/>
          <p:nvPr>
            <p:ph idx="1" type="body"/>
          </p:nvPr>
        </p:nvSpPr>
        <p:spPr>
          <a:xfrm>
            <a:off x="819150" y="1496925"/>
            <a:ext cx="4388100" cy="2941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Nodes and Edges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Nodes: Represent entities like drugs, proteins, or genes.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Edges: Represent relationships (e.g., drug binds protein).</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Network Types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Weighted vs. Unweighted</a:t>
            </a:r>
            <a:r>
              <a:rPr lang="en" sz="1100">
                <a:solidFill>
                  <a:srgbClr val="000000"/>
                </a:solidFill>
                <a:latin typeface="Arial"/>
                <a:ea typeface="Arial"/>
                <a:cs typeface="Arial"/>
                <a:sym typeface="Arial"/>
              </a:rPr>
              <a:t>: Edges may carry interaction strength.</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Directed vs. Undirected</a:t>
            </a:r>
            <a:r>
              <a:rPr lang="en" sz="1100">
                <a:solidFill>
                  <a:srgbClr val="000000"/>
                </a:solidFill>
                <a:latin typeface="Arial"/>
                <a:ea typeface="Arial"/>
                <a:cs typeface="Arial"/>
                <a:sym typeface="Arial"/>
              </a:rPr>
              <a:t>: Directionality indicates causality.</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Applications in Bioinformatics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Drug-target networks for identifying candidates.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Protein-protein interaction (PPI) networks to study pathways.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Disease-gene networks for genetic insights.</a:t>
            </a:r>
            <a:endParaRPr sz="1100">
              <a:solidFill>
                <a:srgbClr val="000000"/>
              </a:solidFill>
              <a:latin typeface="Arial"/>
              <a:ea typeface="Arial"/>
              <a:cs typeface="Arial"/>
              <a:sym typeface="Arial"/>
            </a:endParaRPr>
          </a:p>
        </p:txBody>
      </p:sp>
      <p:sp>
        <p:nvSpPr>
          <p:cNvPr id="147" name="Google Shape;147;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8" name="Google Shape;148;p15"/>
          <p:cNvPicPr preferRelativeResize="0"/>
          <p:nvPr/>
        </p:nvPicPr>
        <p:blipFill>
          <a:blip r:embed="rId3">
            <a:alphaModFix/>
          </a:blip>
          <a:stretch>
            <a:fillRect/>
          </a:stretch>
        </p:blipFill>
        <p:spPr>
          <a:xfrm>
            <a:off x="5113319" y="1454825"/>
            <a:ext cx="3484324" cy="1617550"/>
          </a:xfrm>
          <a:prstGeom prst="rect">
            <a:avLst/>
          </a:prstGeom>
          <a:noFill/>
          <a:ln>
            <a:noFill/>
          </a:ln>
        </p:spPr>
      </p:pic>
      <p:pic>
        <p:nvPicPr>
          <p:cNvPr id="149" name="Google Shape;149;p15"/>
          <p:cNvPicPr preferRelativeResize="0"/>
          <p:nvPr/>
        </p:nvPicPr>
        <p:blipFill>
          <a:blip r:embed="rId4">
            <a:alphaModFix/>
          </a:blip>
          <a:stretch>
            <a:fillRect/>
          </a:stretch>
        </p:blipFill>
        <p:spPr>
          <a:xfrm>
            <a:off x="4627950" y="3160775"/>
            <a:ext cx="3969701" cy="1732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794600" y="389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Metrics in Network Analysis</a:t>
            </a:r>
            <a:endParaRPr/>
          </a:p>
        </p:txBody>
      </p:sp>
      <p:sp>
        <p:nvSpPr>
          <p:cNvPr id="155" name="Google Shape;155;p16"/>
          <p:cNvSpPr txBox="1"/>
          <p:nvPr>
            <p:ph idx="1" type="body"/>
          </p:nvPr>
        </p:nvSpPr>
        <p:spPr>
          <a:xfrm>
            <a:off x="725900" y="1596088"/>
            <a:ext cx="35685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Degree Centrality</a:t>
            </a:r>
            <a:r>
              <a:rPr lang="en" sz="1100">
                <a:solidFill>
                  <a:srgbClr val="000000"/>
                </a:solidFill>
                <a:latin typeface="Arial"/>
                <a:ea typeface="Arial"/>
                <a:cs typeface="Arial"/>
                <a:sym typeface="Arial"/>
              </a:rPr>
              <a:t>: Measures node connectivity. Hubs are highly connected nodes (e.g., essential proteins).</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Betweenness Centrality</a:t>
            </a:r>
            <a:r>
              <a:rPr lang="en" sz="1100">
                <a:solidFill>
                  <a:srgbClr val="000000"/>
                </a:solidFill>
                <a:latin typeface="Arial"/>
                <a:ea typeface="Arial"/>
                <a:cs typeface="Arial"/>
                <a:sym typeface="Arial"/>
              </a:rPr>
              <a:t>: Identifies bottlenecks critical for network flow.</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56" name="Google Shape;156;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16"/>
          <p:cNvPicPr preferRelativeResize="0"/>
          <p:nvPr/>
        </p:nvPicPr>
        <p:blipFill>
          <a:blip r:embed="rId3">
            <a:alphaModFix/>
          </a:blip>
          <a:stretch>
            <a:fillRect/>
          </a:stretch>
        </p:blipFill>
        <p:spPr>
          <a:xfrm>
            <a:off x="1179575" y="2131338"/>
            <a:ext cx="2234776" cy="540800"/>
          </a:xfrm>
          <a:prstGeom prst="rect">
            <a:avLst/>
          </a:prstGeom>
          <a:noFill/>
          <a:ln>
            <a:noFill/>
          </a:ln>
        </p:spPr>
      </p:pic>
      <p:sp>
        <p:nvSpPr>
          <p:cNvPr id="158" name="Google Shape;158;p16"/>
          <p:cNvSpPr txBox="1"/>
          <p:nvPr/>
        </p:nvSpPr>
        <p:spPr>
          <a:xfrm>
            <a:off x="4613463" y="1106350"/>
            <a:ext cx="4049100" cy="144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t>Clustering Coefficient</a:t>
            </a:r>
            <a:r>
              <a:rPr lang="en" sz="1100"/>
              <a:t>: Highlights localized clusters (e.g., protein complexes).</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1200"/>
              </a:spcAft>
              <a:buNone/>
            </a:pPr>
            <a:r>
              <a:rPr b="1" lang="en" sz="1100"/>
              <a:t>Shortest Path Length</a:t>
            </a:r>
            <a:r>
              <a:rPr lang="en" sz="1100"/>
              <a:t>: Quantifies proximity between nodes, useful for drug-disease association.</a:t>
            </a:r>
            <a:endParaRPr/>
          </a:p>
        </p:txBody>
      </p:sp>
      <p:pic>
        <p:nvPicPr>
          <p:cNvPr id="159" name="Google Shape;159;p16"/>
          <p:cNvPicPr preferRelativeResize="0"/>
          <p:nvPr/>
        </p:nvPicPr>
        <p:blipFill>
          <a:blip r:embed="rId4">
            <a:alphaModFix/>
          </a:blip>
          <a:stretch>
            <a:fillRect/>
          </a:stretch>
        </p:blipFill>
        <p:spPr>
          <a:xfrm>
            <a:off x="1374475" y="3459713"/>
            <a:ext cx="1619250" cy="628650"/>
          </a:xfrm>
          <a:prstGeom prst="rect">
            <a:avLst/>
          </a:prstGeom>
          <a:noFill/>
          <a:ln>
            <a:noFill/>
          </a:ln>
        </p:spPr>
      </p:pic>
      <p:pic>
        <p:nvPicPr>
          <p:cNvPr id="160" name="Google Shape;160;p16"/>
          <p:cNvPicPr preferRelativeResize="0"/>
          <p:nvPr/>
        </p:nvPicPr>
        <p:blipFill>
          <a:blip r:embed="rId5">
            <a:alphaModFix/>
          </a:blip>
          <a:stretch>
            <a:fillRect/>
          </a:stretch>
        </p:blipFill>
        <p:spPr>
          <a:xfrm>
            <a:off x="4728413" y="1581975"/>
            <a:ext cx="3571875" cy="504825"/>
          </a:xfrm>
          <a:prstGeom prst="rect">
            <a:avLst/>
          </a:prstGeom>
          <a:noFill/>
          <a:ln>
            <a:noFill/>
          </a:ln>
        </p:spPr>
      </p:pic>
      <p:pic>
        <p:nvPicPr>
          <p:cNvPr id="161" name="Google Shape;161;p16"/>
          <p:cNvPicPr preferRelativeResize="0"/>
          <p:nvPr/>
        </p:nvPicPr>
        <p:blipFill>
          <a:blip r:embed="rId6">
            <a:alphaModFix/>
          </a:blip>
          <a:stretch>
            <a:fillRect/>
          </a:stretch>
        </p:blipFill>
        <p:spPr>
          <a:xfrm>
            <a:off x="4093200" y="2718675"/>
            <a:ext cx="3234350" cy="2110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Drug Repurposing: Concept and Importance</a:t>
            </a:r>
            <a:endParaRPr/>
          </a:p>
        </p:txBody>
      </p:sp>
      <p:sp>
        <p:nvSpPr>
          <p:cNvPr id="167" name="Google Shape;167;p17"/>
          <p:cNvSpPr txBox="1"/>
          <p:nvPr>
            <p:ph idx="1" type="body"/>
          </p:nvPr>
        </p:nvSpPr>
        <p:spPr>
          <a:xfrm>
            <a:off x="691550" y="1800200"/>
            <a:ext cx="3275700" cy="2448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000000"/>
                </a:solidFill>
                <a:latin typeface="Arial"/>
                <a:ea typeface="Arial"/>
                <a:cs typeface="Arial"/>
                <a:sym typeface="Arial"/>
              </a:rPr>
              <a:t>What is Drug Repurposing?</a:t>
            </a:r>
            <a:endParaRPr b="1" sz="1100">
              <a:solidFill>
                <a:srgbClr val="000000"/>
              </a:solidFill>
              <a:latin typeface="Arial"/>
              <a:ea typeface="Arial"/>
              <a:cs typeface="Arial"/>
              <a:sym typeface="Arial"/>
            </a:endParaRPr>
          </a:p>
          <a:p>
            <a:pPr indent="-282733"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Identifying new therapeutic uses for existing drugs.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Why It’s Important</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82733"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Reduces time and cost of drug development.</a:t>
            </a:r>
            <a:endParaRPr sz="1100">
              <a:solidFill>
                <a:srgbClr val="000000"/>
              </a:solidFill>
              <a:latin typeface="Arial"/>
              <a:ea typeface="Arial"/>
              <a:cs typeface="Arial"/>
              <a:sym typeface="Arial"/>
            </a:endParaRPr>
          </a:p>
          <a:p>
            <a:pPr indent="-282733" lvl="0" marL="457200" rtl="0" algn="l">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Leverages existing safety and efficacy data.</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Example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82733"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Baricitinib for COVID-19 (anti-inflammatory properties repurposed for SARS-CoV-2 pathways).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68" name="Google Shape;168;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9" name="Google Shape;169;p17"/>
          <p:cNvPicPr preferRelativeResize="0"/>
          <p:nvPr/>
        </p:nvPicPr>
        <p:blipFill>
          <a:blip r:embed="rId3">
            <a:alphaModFix/>
          </a:blip>
          <a:stretch>
            <a:fillRect/>
          </a:stretch>
        </p:blipFill>
        <p:spPr>
          <a:xfrm>
            <a:off x="4094951" y="1371763"/>
            <a:ext cx="4415350" cy="1761925"/>
          </a:xfrm>
          <a:prstGeom prst="rect">
            <a:avLst/>
          </a:prstGeom>
          <a:noFill/>
          <a:ln>
            <a:noFill/>
          </a:ln>
        </p:spPr>
      </p:pic>
      <p:pic>
        <p:nvPicPr>
          <p:cNvPr id="170" name="Google Shape;170;p17"/>
          <p:cNvPicPr preferRelativeResize="0"/>
          <p:nvPr/>
        </p:nvPicPr>
        <p:blipFill>
          <a:blip r:embed="rId4">
            <a:alphaModFix/>
          </a:blip>
          <a:stretch>
            <a:fillRect/>
          </a:stretch>
        </p:blipFill>
        <p:spPr>
          <a:xfrm>
            <a:off x="4234525" y="3309650"/>
            <a:ext cx="4241474" cy="13971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Mathematical Models in Drug Repurposing</a:t>
            </a:r>
            <a:endParaRPr/>
          </a:p>
        </p:txBody>
      </p:sp>
      <p:sp>
        <p:nvSpPr>
          <p:cNvPr id="176" name="Google Shape;176;p18"/>
          <p:cNvSpPr txBox="1"/>
          <p:nvPr>
            <p:ph idx="1" type="body"/>
          </p:nvPr>
        </p:nvSpPr>
        <p:spPr>
          <a:xfrm>
            <a:off x="819150" y="1990725"/>
            <a:ext cx="44961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Proximity-Based Models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Measure network distance between drugs and disease nodes.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Random Walk with Restart (RWR)</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Simulates navigation in a network to rank nodes by relevance.</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Graph Embeddings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Transforms nodes into vectors for predictive modeling.</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77" name="Google Shape;177;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8" name="Google Shape;178;p18"/>
          <p:cNvPicPr preferRelativeResize="0"/>
          <p:nvPr/>
        </p:nvPicPr>
        <p:blipFill>
          <a:blip r:embed="rId3">
            <a:alphaModFix/>
          </a:blip>
          <a:stretch>
            <a:fillRect/>
          </a:stretch>
        </p:blipFill>
        <p:spPr>
          <a:xfrm>
            <a:off x="4515500" y="1667925"/>
            <a:ext cx="3523950" cy="681176"/>
          </a:xfrm>
          <a:prstGeom prst="rect">
            <a:avLst/>
          </a:prstGeom>
          <a:noFill/>
          <a:ln>
            <a:noFill/>
          </a:ln>
        </p:spPr>
      </p:pic>
      <p:pic>
        <p:nvPicPr>
          <p:cNvPr id="179" name="Google Shape;179;p18"/>
          <p:cNvPicPr preferRelativeResize="0"/>
          <p:nvPr/>
        </p:nvPicPr>
        <p:blipFill>
          <a:blip r:embed="rId4">
            <a:alphaModFix/>
          </a:blip>
          <a:stretch>
            <a:fillRect/>
          </a:stretch>
        </p:blipFill>
        <p:spPr>
          <a:xfrm>
            <a:off x="4628400" y="2629101"/>
            <a:ext cx="2581275" cy="400050"/>
          </a:xfrm>
          <a:prstGeom prst="rect">
            <a:avLst/>
          </a:prstGeom>
          <a:noFill/>
          <a:ln>
            <a:noFill/>
          </a:ln>
        </p:spPr>
      </p:pic>
      <p:pic>
        <p:nvPicPr>
          <p:cNvPr id="180" name="Google Shape;180;p18"/>
          <p:cNvPicPr preferRelativeResize="0"/>
          <p:nvPr/>
        </p:nvPicPr>
        <p:blipFill>
          <a:blip r:embed="rId5">
            <a:alphaModFix/>
          </a:blip>
          <a:stretch>
            <a:fillRect/>
          </a:stretch>
        </p:blipFill>
        <p:spPr>
          <a:xfrm>
            <a:off x="5443100" y="3083401"/>
            <a:ext cx="2466179" cy="1809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 Applications</a:t>
            </a:r>
            <a:endParaRPr/>
          </a:p>
        </p:txBody>
      </p:sp>
      <p:sp>
        <p:nvSpPr>
          <p:cNvPr id="186" name="Google Shape;186;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Cancer Drug Repurposing</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77495"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Example: Aspirin for pancreatic cancer (KRAS signaling).</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Infectious Diseases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77495"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Example: Baricitinib for COVID-19.</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Neurodegenerative Diseases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77495"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Example: Ibuprofen for Alzheimer’s pathways.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Rare Diseases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77495"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Example: Statins for Niemann-Pick disease.</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87" name="Google Shape;187;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8" name="Google Shape;188;p19"/>
          <p:cNvPicPr preferRelativeResize="0"/>
          <p:nvPr/>
        </p:nvPicPr>
        <p:blipFill>
          <a:blip r:embed="rId3">
            <a:alphaModFix/>
          </a:blip>
          <a:stretch>
            <a:fillRect/>
          </a:stretch>
        </p:blipFill>
        <p:spPr>
          <a:xfrm>
            <a:off x="3862375" y="2041699"/>
            <a:ext cx="4856826" cy="210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989900" y="448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Industry Adoption</a:t>
            </a:r>
            <a:endParaRPr/>
          </a:p>
        </p:txBody>
      </p:sp>
      <p:sp>
        <p:nvSpPr>
          <p:cNvPr id="194" name="Google Shape;194;p20"/>
          <p:cNvSpPr txBox="1"/>
          <p:nvPr>
            <p:ph idx="1" type="body"/>
          </p:nvPr>
        </p:nvSpPr>
        <p:spPr>
          <a:xfrm>
            <a:off x="4804875" y="2723875"/>
            <a:ext cx="3868500" cy="2873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Pharmaceuticals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87972"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Pfizer: Network models for polypharmacology.</a:t>
            </a:r>
            <a:endParaRPr sz="1100">
              <a:solidFill>
                <a:srgbClr val="000000"/>
              </a:solidFill>
              <a:latin typeface="Arial"/>
              <a:ea typeface="Arial"/>
              <a:cs typeface="Arial"/>
              <a:sym typeface="Arial"/>
            </a:endParaRPr>
          </a:p>
          <a:p>
            <a:pPr indent="-287972" lvl="0" marL="457200" rtl="0" algn="l">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Novartis: NerveNet project for drug-target interactions.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AI Startups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87972"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BenevolentAI: Identified baricitinib for COVID-19 in weeks.</a:t>
            </a:r>
            <a:endParaRPr sz="1100">
              <a:solidFill>
                <a:srgbClr val="000000"/>
              </a:solidFill>
              <a:latin typeface="Arial"/>
              <a:ea typeface="Arial"/>
              <a:cs typeface="Arial"/>
              <a:sym typeface="Arial"/>
            </a:endParaRPr>
          </a:p>
          <a:p>
            <a:pPr indent="-287972" lvl="0" marL="457200" rtl="0" algn="l">
              <a:spcBef>
                <a:spcPts val="0"/>
              </a:spcBef>
              <a:spcAft>
                <a:spcPts val="0"/>
              </a:spcAft>
              <a:buClr>
                <a:srgbClr val="000000"/>
              </a:buClr>
              <a:buSzPct val="100000"/>
              <a:buFont typeface="Arial"/>
              <a:buChar char="●"/>
            </a:pPr>
            <a:r>
              <a:rPr lang="en" sz="1100">
                <a:solidFill>
                  <a:srgbClr val="000000"/>
                </a:solidFill>
                <a:latin typeface="Arial"/>
                <a:ea typeface="Arial"/>
                <a:cs typeface="Arial"/>
                <a:sym typeface="Arial"/>
              </a:rPr>
              <a:t>Atomwise: Small molecule discovery using PPI networks.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Collaborative Platforms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87972"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Open Targets: Integrates GWAS and drug-disease networks.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195" name="Google Shape;195;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20"/>
          <p:cNvPicPr preferRelativeResize="0"/>
          <p:nvPr/>
        </p:nvPicPr>
        <p:blipFill>
          <a:blip r:embed="rId3">
            <a:alphaModFix/>
          </a:blip>
          <a:stretch>
            <a:fillRect/>
          </a:stretch>
        </p:blipFill>
        <p:spPr>
          <a:xfrm>
            <a:off x="691575" y="1208875"/>
            <a:ext cx="4000398" cy="3684049"/>
          </a:xfrm>
          <a:prstGeom prst="rect">
            <a:avLst/>
          </a:prstGeom>
          <a:noFill/>
          <a:ln>
            <a:noFill/>
          </a:ln>
        </p:spPr>
      </p:pic>
      <p:pic>
        <p:nvPicPr>
          <p:cNvPr id="197" name="Google Shape;197;p20"/>
          <p:cNvPicPr preferRelativeResize="0"/>
          <p:nvPr/>
        </p:nvPicPr>
        <p:blipFill>
          <a:blip r:embed="rId4">
            <a:alphaModFix/>
          </a:blip>
          <a:stretch>
            <a:fillRect/>
          </a:stretch>
        </p:blipFill>
        <p:spPr>
          <a:xfrm>
            <a:off x="5251475" y="471375"/>
            <a:ext cx="3244124" cy="2252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 and Next Steps</a:t>
            </a:r>
            <a:endParaRPr/>
          </a:p>
        </p:txBody>
      </p:sp>
      <p:sp>
        <p:nvSpPr>
          <p:cNvPr id="203" name="Google Shape;203;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Key Takeaways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Networks are powerful tools for modeling biological complexity.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Metrics like centrality and shortest paths help uncover actionable insights.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Drug repurposing leverages these insights for cost-effective therapeutic innovation.</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Next Week (Lab 9)</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Multi-layered networks integrating genomics, transcriptomics, and proteomics.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Predicting drug efficacy and identifying biomarkers.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204" name="Google Shape;204;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